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384" r:id="rId46"/>
    <p:sldId id="439" r:id="rId47"/>
    <p:sldId id="440" r:id="rId48"/>
    <p:sldId id="385" r:id="rId49"/>
    <p:sldId id="387" r:id="rId50"/>
    <p:sldId id="386" r:id="rId51"/>
    <p:sldId id="444" r:id="rId52"/>
    <p:sldId id="443" r:id="rId53"/>
    <p:sldId id="445" r:id="rId54"/>
    <p:sldId id="446" r:id="rId55"/>
    <p:sldId id="403" r:id="rId56"/>
    <p:sldId id="268" r:id="rId57"/>
    <p:sldId id="441" r:id="rId58"/>
    <p:sldId id="442" r:id="rId59"/>
    <p:sldId id="388" r:id="rId60"/>
    <p:sldId id="405" r:id="rId61"/>
    <p:sldId id="389" r:id="rId62"/>
    <p:sldId id="408" r:id="rId63"/>
    <p:sldId id="390" r:id="rId64"/>
    <p:sldId id="409" r:id="rId65"/>
    <p:sldId id="391" r:id="rId66"/>
    <p:sldId id="410" r:id="rId67"/>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86" autoAdjust="0"/>
    <p:restoredTop sz="82948" autoAdjust="0"/>
  </p:normalViewPr>
  <p:slideViewPr>
    <p:cSldViewPr snapToGrid="0">
      <p:cViewPr varScale="1">
        <p:scale>
          <a:sx n="84" d="100"/>
          <a:sy n="84" d="100"/>
        </p:scale>
        <p:origin x="11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27/03/2020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27/03/2020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240922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126576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170774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27/03/2020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27/03/2020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27/03/2020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27/03/2020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27/03/2020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27/03/2020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27/03/2020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27/03/2020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27/03/2020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27/03/2020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27/03/2020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onnect/fa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Gestion des </a:t>
            </a:r>
            <a:r>
              <a:rPr lang="en-US" sz="7200" dirty="0" err="1"/>
              <a:t>authorisations</a:t>
            </a:r>
            <a:r>
              <a:rPr lang="en-US" sz="7200" dirty="0"/>
              <a:t> via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délégation d'autorisation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645"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2370137"/>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45</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err="1">
                <a:solidFill>
                  <a:schemeClr val="accent1">
                    <a:lumMod val="75000"/>
                  </a:schemeClr>
                </a:solidFill>
              </a:rPr>
              <a:t>Authorization</a:t>
            </a:r>
            <a:r>
              <a:rPr lang="fr-FR" b="1" dirty="0">
                <a:solidFill>
                  <a:schemeClr val="accent1">
                    <a:lumMod val="75000"/>
                  </a:schemeClr>
                </a:solidFill>
              </a:rPr>
              <a:t>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a:t>
            </a:r>
            <a:r>
              <a:rPr lang="fr-FR" b="1" dirty="0" err="1">
                <a:solidFill>
                  <a:schemeClr val="accent1">
                    <a:lumMod val="75000"/>
                  </a:schemeClr>
                </a:solidFill>
              </a:rPr>
              <a:t>Owner</a:t>
            </a:r>
            <a:r>
              <a:rPr lang="fr-FR" b="1" dirty="0">
                <a:solidFill>
                  <a:schemeClr val="accent1">
                    <a:lumMod val="75000"/>
                  </a:schemeClr>
                </a:solidFill>
              </a:rPr>
              <a:t> </a:t>
            </a:r>
            <a:r>
              <a:rPr lang="fr-FR" b="1" dirty="0" err="1">
                <a:solidFill>
                  <a:schemeClr val="accent1">
                    <a:lumMod val="75000"/>
                  </a:schemeClr>
                </a:solidFill>
              </a:rPr>
              <a:t>Password</a:t>
            </a:r>
            <a:r>
              <a:rPr lang="fr-FR" b="1" dirty="0">
                <a:solidFill>
                  <a:schemeClr val="accent1">
                    <a:lumMod val="75000"/>
                  </a:schemeClr>
                </a:solidFill>
              </a:rPr>
              <a: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412" y="5796760"/>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9953175" y="6356827"/>
            <a:ext cx="1938543" cy="369332"/>
          </a:xfrm>
          <a:prstGeom prst="rect">
            <a:avLst/>
          </a:prstGeom>
          <a:noFill/>
        </p:spPr>
        <p:txBody>
          <a:bodyPr wrap="square" rtlCol="0">
            <a:spAutoFit/>
          </a:bodyPr>
          <a:lstStyle/>
          <a:p>
            <a:pPr algn="ctr"/>
            <a:r>
              <a:rPr lang="fr-FR" dirty="0">
                <a:solidFill>
                  <a:srgbClr val="FFC000"/>
                </a:solidFill>
              </a:rPr>
              <a:t>Non recommandé</a:t>
            </a:r>
          </a:p>
        </p:txBody>
      </p:sp>
      <p:pic>
        <p:nvPicPr>
          <p:cNvPr id="8" name="Picture 4" descr="Résultat de recherche d'images pour &quot;warning orange free&quot;">
            <a:extLst>
              <a:ext uri="{FF2B5EF4-FFF2-40B4-BE49-F238E27FC236}">
                <a16:creationId xmlns:a16="http://schemas.microsoft.com/office/drawing/2014/main" id="{DD841A97-A427-4D9F-82E3-3455381E3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5848" y="2312171"/>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09FD521-4D92-45C7-90E6-79221619B200}"/>
              </a:ext>
            </a:extLst>
          </p:cNvPr>
          <p:cNvSpPr txBox="1"/>
          <p:nvPr/>
        </p:nvSpPr>
        <p:spPr>
          <a:xfrm>
            <a:off x="9641579" y="2872238"/>
            <a:ext cx="2602230" cy="646331"/>
          </a:xfrm>
          <a:prstGeom prst="rect">
            <a:avLst/>
          </a:prstGeom>
          <a:noFill/>
        </p:spPr>
        <p:txBody>
          <a:bodyPr wrap="square" rtlCol="0">
            <a:spAutoFit/>
          </a:bodyPr>
          <a:lstStyle/>
          <a:p>
            <a:pPr algn="ctr"/>
            <a:r>
              <a:rPr lang="fr-FR" dirty="0">
                <a:solidFill>
                  <a:srgbClr val="FFC000"/>
                </a:solidFill>
              </a:rPr>
              <a:t>Privilégier l’</a:t>
            </a:r>
            <a:r>
              <a:rPr lang="fr-FR" dirty="0" err="1">
                <a:solidFill>
                  <a:srgbClr val="FFC000"/>
                </a:solidFill>
              </a:rPr>
              <a:t>Authorization</a:t>
            </a:r>
            <a:r>
              <a:rPr lang="fr-FR" dirty="0">
                <a:solidFill>
                  <a:srgbClr val="FFC000"/>
                </a:solidFill>
              </a:rPr>
              <a:t> Code Flow </a:t>
            </a:r>
            <a:r>
              <a:rPr lang="fr-FR" dirty="0" err="1">
                <a:solidFill>
                  <a:srgbClr val="FFC000"/>
                </a:solidFill>
              </a:rPr>
              <a:t>with</a:t>
            </a:r>
            <a:r>
              <a:rPr lang="fr-FR" dirty="0">
                <a:solidFill>
                  <a:srgbClr val="FFC000"/>
                </a:solidFill>
              </a:rPr>
              <a:t> PKCE</a:t>
            </a:r>
          </a:p>
        </p:txBody>
      </p:sp>
    </p:spTree>
    <p:extLst>
      <p:ext uri="{BB962C8B-B14F-4D97-AF65-F5344CB8AC3E}">
        <p14:creationId xmlns:p14="http://schemas.microsoft.com/office/powerpoint/2010/main" val="2653944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701153" y="3916444"/>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406380" y="1916598"/>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4408887" y="2356686"/>
            <a:ext cx="4046653" cy="21473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904877" y="1573479"/>
            <a:ext cx="778784" cy="1582841"/>
          </a:xfrm>
          <a:prstGeom prst="rect">
            <a:avLst/>
          </a:prstGeom>
        </p:spPr>
      </p:pic>
      <p:sp>
        <p:nvSpPr>
          <p:cNvPr id="59" name="Espace réservé du contenu 2"/>
          <p:cNvSpPr txBox="1">
            <a:spLocks/>
          </p:cNvSpPr>
          <p:nvPr/>
        </p:nvSpPr>
        <p:spPr>
          <a:xfrm>
            <a:off x="211330" y="3237658"/>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683661" y="2356686"/>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952579" y="1632466"/>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73221" y="3156320"/>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4142047" y="3536382"/>
            <a:ext cx="4313772" cy="12057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V="1">
            <a:off x="3907634" y="2796774"/>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791813" y="4599512"/>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4047065" y="3113444"/>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935566" y="3120884"/>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13" name="ZoneTexte 12">
            <a:extLst>
              <a:ext uri="{FF2B5EF4-FFF2-40B4-BE49-F238E27FC236}">
                <a16:creationId xmlns:a16="http://schemas.microsoft.com/office/drawing/2014/main" id="{BEE9C970-DD42-4720-97E0-1A3E4C263E0B}"/>
              </a:ext>
            </a:extLst>
          </p:cNvPr>
          <p:cNvSpPr txBox="1"/>
          <p:nvPr/>
        </p:nvSpPr>
        <p:spPr>
          <a:xfrm>
            <a:off x="9908041" y="6094119"/>
            <a:ext cx="2283959" cy="769441"/>
          </a:xfrm>
          <a:prstGeom prst="rect">
            <a:avLst/>
          </a:prstGeom>
          <a:solidFill>
            <a:srgbClr val="FFC000"/>
          </a:solidFill>
        </p:spPr>
        <p:txBody>
          <a:bodyPr wrap="none" rtlCol="0">
            <a:spAutoFit/>
          </a:bodyPr>
          <a:lstStyle/>
          <a:p>
            <a:r>
              <a:rPr lang="fr-FR" sz="4400" b="1" dirty="0" err="1">
                <a:solidFill>
                  <a:schemeClr val="bg1"/>
                </a:solidFill>
              </a:rPr>
              <a:t>Obsolete</a:t>
            </a:r>
            <a:endParaRPr lang="fr-FR" sz="4400" b="1" dirty="0">
              <a:solidFill>
                <a:schemeClr val="bg1"/>
              </a:solidFill>
            </a:endParaRPr>
          </a:p>
        </p:txBody>
      </p:sp>
    </p:spTree>
    <p:extLst>
      <p:ext uri="{BB962C8B-B14F-4D97-AF65-F5344CB8AC3E}">
        <p14:creationId xmlns:p14="http://schemas.microsoft.com/office/powerpoint/2010/main" val="2116231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461665"/>
          </a:xfrm>
          <a:prstGeom prst="rect">
            <a:avLst/>
          </a:prstGeom>
        </p:spPr>
        <p:txBody>
          <a:bodyPr wrap="none">
            <a:spAutoFit/>
          </a:bodyPr>
          <a:lstStyle/>
          <a:p>
            <a:r>
              <a:rPr lang="en-US" sz="2400" dirty="0">
                <a:solidFill>
                  <a:schemeClr val="accent2">
                    <a:lumMod val="75000"/>
                  </a:schemeClr>
                </a:solidFill>
                <a:latin typeface="fakt-web"/>
              </a:rPr>
              <a:t> Proof Key for Code Exchange</a:t>
            </a:r>
            <a:endParaRPr lang="fr-FR" sz="2400" dirty="0">
              <a:solidFill>
                <a:schemeClr val="accent2">
                  <a:lumMod val="75000"/>
                </a:schemeClr>
              </a:solidFill>
            </a:endParaRPr>
          </a:p>
        </p:txBody>
      </p:sp>
    </p:spTree>
    <p:extLst>
      <p:ext uri="{BB962C8B-B14F-4D97-AF65-F5344CB8AC3E}">
        <p14:creationId xmlns:p14="http://schemas.microsoft.com/office/powerpoint/2010/main" val="2711325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2"/>
            <a:endCxn id="35" idx="3"/>
          </p:cNvCxnSpPr>
          <p:nvPr/>
        </p:nvCxnSpPr>
        <p:spPr>
          <a:xfrm flipH="1">
            <a:off x="4127898" y="2731186"/>
            <a:ext cx="3624795" cy="118460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13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2910" y="143056"/>
            <a:ext cx="11487150" cy="1325563"/>
          </a:xfrm>
        </p:spPr>
        <p:txBody>
          <a:bodyPr/>
          <a:lstStyle/>
          <a:p>
            <a:r>
              <a:rPr lang="fr-FR" dirty="0"/>
              <a:t>Open ID </a:t>
            </a:r>
            <a:r>
              <a:rPr lang="fr-FR" dirty="0" err="1"/>
              <a:t>Connect</a:t>
            </a:r>
            <a:r>
              <a:rPr lang="fr-FR" dirty="0"/>
              <a:t> = </a:t>
            </a:r>
            <a:r>
              <a:rPr lang="en-US" dirty="0">
                <a:solidFill>
                  <a:srgbClr val="00B050"/>
                </a:solidFill>
              </a:rPr>
              <a:t>(Identity, Authentication) + OAuth 2.0 </a:t>
            </a:r>
            <a:endParaRPr lang="fr-FR" dirty="0"/>
          </a:p>
        </p:txBody>
      </p:sp>
      <p:sp>
        <p:nvSpPr>
          <p:cNvPr id="4" name="Rectangle 3">
            <a:extLst>
              <a:ext uri="{FF2B5EF4-FFF2-40B4-BE49-F238E27FC236}">
                <a16:creationId xmlns:a16="http://schemas.microsoft.com/office/drawing/2014/main" id="{F24581B3-2EDC-4786-B0C2-8F0EEF246D15}"/>
              </a:ext>
            </a:extLst>
          </p:cNvPr>
          <p:cNvSpPr/>
          <p:nvPr/>
        </p:nvSpPr>
        <p:spPr>
          <a:xfrm>
            <a:off x="151584" y="6345612"/>
            <a:ext cx="3156312" cy="369332"/>
          </a:xfrm>
          <a:prstGeom prst="rect">
            <a:avLst/>
          </a:prstGeom>
        </p:spPr>
        <p:txBody>
          <a:bodyPr wrap="none">
            <a:spAutoFit/>
          </a:bodyPr>
          <a:lstStyle/>
          <a:p>
            <a:pPr algn="ctr"/>
            <a:r>
              <a:rPr lang="fr-FR" dirty="0">
                <a:hlinkClick r:id="rId3"/>
              </a:rPr>
              <a:t>http://openid.net/connect/faq/</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normAutofit/>
          </a:bodyPr>
          <a:lstStyle/>
          <a:p>
            <a:endParaRPr lang="fr-FR" dirty="0"/>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56</a:t>
            </a:fld>
            <a:endParaRPr lang="fr-FR"/>
          </a:p>
        </p:txBody>
      </p:sp>
    </p:spTree>
    <p:extLst>
      <p:ext uri="{BB962C8B-B14F-4D97-AF65-F5344CB8AC3E}">
        <p14:creationId xmlns:p14="http://schemas.microsoft.com/office/powerpoint/2010/main" val="3272386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57</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58</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2017</TotalTime>
  <Words>3664</Words>
  <Application>Microsoft Office PowerPoint</Application>
  <PresentationFormat>Grand écran</PresentationFormat>
  <Paragraphs>532</Paragraphs>
  <Slides>66</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66</vt:i4>
      </vt:variant>
    </vt:vector>
  </HeadingPairs>
  <TitlesOfParts>
    <vt:vector size="74"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JWT JSON Web Token</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Gestion des authorisations via OAuth 2.0</vt:lpstr>
      <vt:lpstr>OAuth 2.0</vt:lpstr>
      <vt:lpstr>Pourquoi OAuth ?</vt:lpstr>
      <vt:lpstr>Pourquoi OAuth ?</vt:lpstr>
      <vt:lpstr>Pourquoi OAuth ?</vt:lpstr>
      <vt:lpstr>OAuth 2 définit 4 rôles distincts</vt:lpstr>
      <vt:lpstr>OAuth 2</vt:lpstr>
      <vt:lpstr>Oauth 2 et les tokens</vt:lpstr>
      <vt:lpstr>Utilisation et renouvellement des tokens</vt:lpstr>
      <vt:lpstr>HTTPS</vt:lpstr>
      <vt:lpstr>Présentation PowerPoint</vt:lpstr>
      <vt:lpstr>Oauth 2.0</vt:lpstr>
      <vt:lpstr>Types d’autorisation</vt:lpstr>
      <vt:lpstr>Flow Authorization Code Grant</vt:lpstr>
      <vt:lpstr>Implicit Grant</vt:lpstr>
      <vt:lpstr>Flow Authorization Code Grant with pcke</vt:lpstr>
      <vt:lpstr>Client Credentials Grant</vt:lpstr>
      <vt:lpstr>Open ID Connect = (Identity, Authentication) + OAuth 2.0 </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235</cp:revision>
  <dcterms:created xsi:type="dcterms:W3CDTF">2020-03-23T09:18:23Z</dcterms:created>
  <dcterms:modified xsi:type="dcterms:W3CDTF">2020-03-27T16:51:00Z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